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082" r:id="rId2"/>
    <p:sldId id="1088" r:id="rId3"/>
    <p:sldId id="1089" r:id="rId4"/>
    <p:sldId id="256" r:id="rId5"/>
    <p:sldId id="1083" r:id="rId6"/>
    <p:sldId id="1084" r:id="rId7"/>
    <p:sldId id="1085" r:id="rId8"/>
    <p:sldId id="1086" r:id="rId9"/>
    <p:sldId id="1087" r:id="rId10"/>
    <p:sldId id="1075" r:id="rId11"/>
    <p:sldId id="1090" r:id="rId1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Grud" userId="91436e05-ac4e-44a4-98af-9fa8508c8e18" providerId="ADAL" clId="{89433EA8-A6A9-4967-B87E-5151E0D0BE30}"/>
    <pc:docChg chg="modSld">
      <pc:chgData name="Simon Grud" userId="91436e05-ac4e-44a4-98af-9fa8508c8e18" providerId="ADAL" clId="{89433EA8-A6A9-4967-B87E-5151E0D0BE30}" dt="2025-08-20T06:28:31.777" v="70" actId="20577"/>
      <pc:docMkLst>
        <pc:docMk/>
      </pc:docMkLst>
      <pc:sldChg chg="modSp mod">
        <pc:chgData name="Simon Grud" userId="91436e05-ac4e-44a4-98af-9fa8508c8e18" providerId="ADAL" clId="{89433EA8-A6A9-4967-B87E-5151E0D0BE30}" dt="2025-08-20T06:28:31.777" v="70" actId="20577"/>
        <pc:sldMkLst>
          <pc:docMk/>
          <pc:sldMk cId="3628967121" sldId="1075"/>
        </pc:sldMkLst>
        <pc:spChg chg="mod">
          <ac:chgData name="Simon Grud" userId="91436e05-ac4e-44a4-98af-9fa8508c8e18" providerId="ADAL" clId="{89433EA8-A6A9-4967-B87E-5151E0D0BE30}" dt="2025-08-20T06:28:31.777" v="70" actId="20577"/>
          <ac:spMkLst>
            <pc:docMk/>
            <pc:sldMk cId="3628967121" sldId="1075"/>
            <ac:spMk id="8" creationId="{7BB2F3F7-361F-A32B-E496-0E1C20751BEA}"/>
          </ac:spMkLst>
        </pc:spChg>
      </pc:sldChg>
      <pc:sldChg chg="modSp mod">
        <pc:chgData name="Simon Grud" userId="91436e05-ac4e-44a4-98af-9fa8508c8e18" providerId="ADAL" clId="{89433EA8-A6A9-4967-B87E-5151E0D0BE30}" dt="2025-08-19T13:13:52.492" v="11" actId="1076"/>
        <pc:sldMkLst>
          <pc:docMk/>
          <pc:sldMk cId="3907182833" sldId="1090"/>
        </pc:sldMkLst>
        <pc:spChg chg="mod">
          <ac:chgData name="Simon Grud" userId="91436e05-ac4e-44a4-98af-9fa8508c8e18" providerId="ADAL" clId="{89433EA8-A6A9-4967-B87E-5151E0D0BE30}" dt="2025-08-19T13:13:45.899" v="10" actId="403"/>
          <ac:spMkLst>
            <pc:docMk/>
            <pc:sldMk cId="3907182833" sldId="1090"/>
            <ac:spMk id="2" creationId="{2A503B5A-7599-007F-600B-D6D04F0BC411}"/>
          </ac:spMkLst>
        </pc:spChg>
        <pc:picChg chg="mod">
          <ac:chgData name="Simon Grud" userId="91436e05-ac4e-44a4-98af-9fa8508c8e18" providerId="ADAL" clId="{89433EA8-A6A9-4967-B87E-5151E0D0BE30}" dt="2025-08-19T13:13:52.492" v="11" actId="1076"/>
          <ac:picMkLst>
            <pc:docMk/>
            <pc:sldMk cId="3907182833" sldId="1090"/>
            <ac:picMk id="6" creationId="{DC2CD6C3-9055-2110-3A6A-F1E49DBD0D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419DE-A0EC-420D-AC59-A4988BC05F6D}" type="datetimeFigureOut">
              <a:rPr lang="da-DK" smtClean="0"/>
              <a:t>20-08-2025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7B084B-15E8-4EFB-AF89-58CE2811A43B}" type="slidenum">
              <a:rPr lang="da-DK" smtClean="0"/>
              <a:t>‹nr.›</a:t>
            </a:fld>
            <a:endParaRPr lang="da-DK"/>
          </a:p>
        </p:txBody>
      </p:sp>
    </p:spTree>
    <p:extLst>
      <p:ext uri="{BB962C8B-B14F-4D97-AF65-F5344CB8AC3E}">
        <p14:creationId xmlns:p14="http://schemas.microsoft.com/office/powerpoint/2010/main" val="3913385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8C10C-9F11-29DE-550C-EC78F092761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D05E89E-E42D-36B0-B0A9-1946FFC223A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D210F72-A2DB-667F-A26B-C451B4475860}"/>
              </a:ext>
            </a:extLst>
          </p:cNvPr>
          <p:cNvSpPr>
            <a:spLocks noGrp="1"/>
          </p:cNvSpPr>
          <p:nvPr>
            <p:ph type="body" idx="1"/>
          </p:nvPr>
        </p:nvSpPr>
        <p:spPr/>
        <p:txBody>
          <a:bodyPr/>
          <a:lstStyle/>
          <a:p>
            <a:r>
              <a:rPr lang="da-DK" sz="1200" b="1" kern="1200" dirty="0">
                <a:solidFill>
                  <a:schemeClr val="tx1"/>
                </a:solidFill>
                <a:effectLst/>
                <a:latin typeface="+mn-lt"/>
                <a:ea typeface="+mn-ea"/>
                <a:cs typeface="+mn-cs"/>
              </a:rPr>
              <a:t>Fakta om kristne i Kina (</a:t>
            </a:r>
            <a:r>
              <a:rPr lang="da-DK" sz="1200" b="1" kern="1200" dirty="0" err="1">
                <a:solidFill>
                  <a:schemeClr val="tx1"/>
                </a:solidFill>
                <a:effectLst/>
                <a:latin typeface="+mn-lt"/>
                <a:ea typeface="+mn-ea"/>
                <a:cs typeface="+mn-cs"/>
              </a:rPr>
              <a:t>jf</a:t>
            </a:r>
            <a:r>
              <a:rPr lang="da-DK" sz="1200" b="1" kern="1200" dirty="0">
                <a:solidFill>
                  <a:schemeClr val="tx1"/>
                </a:solidFill>
                <a:effectLst/>
                <a:latin typeface="+mn-lt"/>
                <a:ea typeface="+mn-ea"/>
                <a:cs typeface="+mn-cs"/>
              </a:rPr>
              <a:t> slides)</a:t>
            </a:r>
            <a:endParaRPr lang="da-DK"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97 millioner kristne i Kina</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To tredjedele tilhører uregistrerede og dermed ulovlige kirker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2018: Myndighederne begynder at håndhæve religiøse love langt mere konsekvent.</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Kirker presses til at lade sig registrere, neddrosle aktiviteter – eller gå under jorden</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Statsgodkendte kirker skal hænge kinesiske fag op og synge nationalsangen</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Statsgodkendte kirker skal installere et overvågningskamera, og præstens prædiken godkendes af myndighederne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Bibelen omskrives i visse tilfælde for at stemme overens med statens værdier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Unge under 18 år har ikke adgang til de statsregistrerede kirker.</a:t>
            </a:r>
          </a:p>
          <a:p>
            <a:endParaRPr lang="da-DK" sz="1200" b="1" u="sng" kern="1200" dirty="0">
              <a:solidFill>
                <a:schemeClr val="tx1"/>
              </a:solidFill>
              <a:effectLst/>
              <a:latin typeface="+mn-lt"/>
              <a:ea typeface="+mn-ea"/>
              <a:cs typeface="+mn-cs"/>
            </a:endParaRPr>
          </a:p>
          <a:p>
            <a:r>
              <a:rPr lang="da-DK" sz="1200" b="1" u="sng" kern="1200" dirty="0">
                <a:solidFill>
                  <a:schemeClr val="tx1"/>
                </a:solidFill>
                <a:effectLst/>
                <a:latin typeface="+mn-lt"/>
                <a:ea typeface="+mn-ea"/>
                <a:cs typeface="+mn-cs"/>
              </a:rPr>
              <a:t>3-selv kirken</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Den statsregistrerede kirke kaldes ”den 3-selv patriotiske kirke”. Det betegner de styrende principper i den statsligt godkendte kirke.</a:t>
            </a:r>
          </a:p>
          <a:p>
            <a:pPr lvl="0"/>
            <a:r>
              <a:rPr lang="da-DK" sz="1200" kern="1200" dirty="0" err="1">
                <a:solidFill>
                  <a:schemeClr val="tx1"/>
                </a:solidFill>
                <a:effectLst/>
                <a:latin typeface="+mn-lt"/>
                <a:ea typeface="+mn-ea"/>
                <a:cs typeface="+mn-cs"/>
              </a:rPr>
              <a:t>Selv-styrende</a:t>
            </a:r>
            <a:r>
              <a:rPr lang="da-DK" sz="1200" kern="1200" dirty="0">
                <a:solidFill>
                  <a:schemeClr val="tx1"/>
                </a:solidFill>
                <a:effectLst/>
                <a:latin typeface="+mn-lt"/>
                <a:ea typeface="+mn-ea"/>
                <a:cs typeface="+mn-cs"/>
              </a:rPr>
              <a:t> 	= statslig kontrol over kirken.</a:t>
            </a:r>
          </a:p>
          <a:p>
            <a:pPr lvl="0"/>
            <a:r>
              <a:rPr lang="da-DK" sz="1200" kern="1200" dirty="0" err="1">
                <a:solidFill>
                  <a:schemeClr val="tx1"/>
                </a:solidFill>
                <a:effectLst/>
                <a:latin typeface="+mn-lt"/>
                <a:ea typeface="+mn-ea"/>
                <a:cs typeface="+mn-cs"/>
              </a:rPr>
              <a:t>Selv-finansierende</a:t>
            </a:r>
            <a:r>
              <a:rPr lang="da-DK" sz="1200" kern="1200" dirty="0">
                <a:solidFill>
                  <a:schemeClr val="tx1"/>
                </a:solidFill>
                <a:effectLst/>
                <a:latin typeface="+mn-lt"/>
                <a:ea typeface="+mn-ea"/>
                <a:cs typeface="+mn-cs"/>
              </a:rPr>
              <a:t>	= Økonomisk afhængig af staten</a:t>
            </a:r>
          </a:p>
          <a:p>
            <a:pPr lvl="0"/>
            <a:r>
              <a:rPr lang="da-DK" sz="1200" kern="1200" dirty="0">
                <a:solidFill>
                  <a:schemeClr val="tx1"/>
                </a:solidFill>
                <a:effectLst/>
                <a:latin typeface="+mn-lt"/>
                <a:ea typeface="+mn-ea"/>
                <a:cs typeface="+mn-cs"/>
              </a:rPr>
              <a:t>Selv-formerende 	= udbredelse i overensstemmelse med statens ideologi.</a:t>
            </a:r>
          </a:p>
          <a:p>
            <a:r>
              <a:rPr lang="da-DK" sz="1200" kern="1200" dirty="0">
                <a:solidFill>
                  <a:schemeClr val="tx1"/>
                </a:solidFill>
                <a:effectLst/>
                <a:latin typeface="+mn-lt"/>
                <a:ea typeface="+mn-ea"/>
                <a:cs typeface="+mn-cs"/>
              </a:rPr>
              <a:t>”Selv” står som antitese til ”</a:t>
            </a:r>
            <a:r>
              <a:rPr lang="da-DK" sz="1200" kern="1200" dirty="0" err="1">
                <a:solidFill>
                  <a:schemeClr val="tx1"/>
                </a:solidFill>
                <a:effectLst/>
                <a:latin typeface="+mn-lt"/>
                <a:ea typeface="+mn-ea"/>
                <a:cs typeface="+mn-cs"/>
              </a:rPr>
              <a:t>imperalistisk</a:t>
            </a:r>
            <a:r>
              <a:rPr lang="da-DK" sz="1200" kern="1200" dirty="0">
                <a:solidFill>
                  <a:schemeClr val="tx1"/>
                </a:solidFill>
                <a:effectLst/>
                <a:latin typeface="+mn-lt"/>
                <a:ea typeface="+mn-ea"/>
                <a:cs typeface="+mn-cs"/>
              </a:rPr>
              <a:t>”, altså udenlandsk indblanding. 3-selv kirken er Kinas forsøg på at tæmme og kontrollere kirken. (Læs mere i kapitel 6 i ’12 lektioner fra den forfulgte kirke’)</a:t>
            </a:r>
          </a:p>
          <a:p>
            <a:r>
              <a:rPr lang="da-DK" sz="1200" kern="1200" dirty="0">
                <a:solidFill>
                  <a:schemeClr val="tx1"/>
                </a:solidFill>
                <a:effectLst/>
                <a:latin typeface="+mn-lt"/>
                <a:ea typeface="+mn-ea"/>
                <a:cs typeface="+mn-cs"/>
              </a:rPr>
              <a:t>I de registrerede kirker må man acceptere, at præster udnævnes af staten, gudstjenester skal begynde med nationalsangen, og det kinesiske flag skal hænge i kirken. Unge under 18 år har ikke adgang til de statsgodkendte kirker. Præstens prædikener gennemgås også, og i nogle tilfælde skrives både den og bibelteksten om af myndighederne, så centrale passager “berigtiges” for at stemme overens med statens ideologi. Desuden kræver styret at der installeres et videokamera i kirken, så kirkens aktiviteter og kirkegængere overvåges. En præst bemærkede, at deltagerantallet ved gudstjenesten var faldet efter at et videokamera var blevet installeret i kirken.</a:t>
            </a:r>
          </a:p>
          <a:p>
            <a:endParaRPr lang="da-DK" sz="1200" b="1" u="sng" kern="1200" dirty="0">
              <a:solidFill>
                <a:schemeClr val="tx1"/>
              </a:solidFill>
              <a:effectLst/>
              <a:latin typeface="+mn-lt"/>
              <a:ea typeface="+mn-ea"/>
              <a:cs typeface="+mn-cs"/>
            </a:endParaRPr>
          </a:p>
          <a:p>
            <a:r>
              <a:rPr lang="da-DK" sz="1200" b="1" u="sng" kern="1200" dirty="0">
                <a:solidFill>
                  <a:schemeClr val="tx1"/>
                </a:solidFill>
                <a:effectLst/>
                <a:latin typeface="+mn-lt"/>
                <a:ea typeface="+mn-ea"/>
                <a:cs typeface="+mn-cs"/>
              </a:rPr>
              <a:t>Vilkårene for kristne i Kina</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En ny lov fra 2024 regulerer religiøst indhold på internettet. Kun personer med tilladelse må dele religiøst indhold på nettet, invitere til gudstjeneste etc. Loven er en udfordring for de kristne: Den hindrer online evangelisation, og samtidig bliver ”åndelig næring” for den enkelte kristne mindre tilgængeligt, når prædikener og andet kristent materiale etc. fjernes fra internettet.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Kina er det ikke ulovligt at sælge eller eje en bibel, men siden 2018 er det blevet forbudt at sælge bibler online. Man kan kun købe bibler og kristen litteratur gennem regeringskontrollerede organisationer (China Christian Council) og regeringskontrollerede kirker (den tre-selv patriotiske kirke).</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Kina er statens ene hånd en knyttet næve mod kristendommen, mens den anden hånd bruges til at håndfodre kirken og dermed tæmme den. Det er en metode, som også anvendes i socialistiske lande som Rusland, Vietnam og Laos, hvor man presser de religiøse samfund til at blive en del af det socialistiske samfund igennem lovgivningen eller opretter udvalg for religiøse anliggender for at monitorere religiøse samfund.</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NUANCERING: Overvågningen, håndhævelse  af de religiøse love og forfølgelsen af kristne varierer meget fra landsdel til landsdel. I nogle byer er overvågningen massiv, andre steder kan man som kristen leve mere frit. Indflydelsesrige personer og præster overvåges hårdt og har meget indskrænket frihed til fx at dele kristent indhold på nettet, mens ’almindelige kristne’ mere uproblematisk kan dele og sprede kristent indhold på nettet.</a:t>
            </a:r>
          </a:p>
          <a:p>
            <a:r>
              <a:rPr lang="da-DK" sz="1200" kern="1200" dirty="0">
                <a:solidFill>
                  <a:schemeClr val="tx1"/>
                </a:solidFill>
                <a:effectLst/>
                <a:latin typeface="+mn-lt"/>
                <a:ea typeface="+mn-ea"/>
                <a:cs typeface="+mn-cs"/>
              </a:rPr>
              <a:t>På grund af den massive overvågning og at myndighederne nu i stigende grad slår ned på store ”huskirker” er kirken nødt til at nedskalere og gå under jorden, dele sig i mindre grupper, så det er lettere at mødes. Dette øger behovet for nye ledere i kirken, som kan lede flokken. </a:t>
            </a:r>
          </a:p>
          <a:p>
            <a:r>
              <a:rPr lang="da-DK" sz="1200" kern="1200" dirty="0">
                <a:solidFill>
                  <a:schemeClr val="tx1"/>
                </a:solidFill>
                <a:effectLst/>
                <a:latin typeface="+mn-lt"/>
                <a:ea typeface="+mn-ea"/>
                <a:cs typeface="+mn-cs"/>
              </a:rPr>
              <a:t>For mange unge kinesiske kristne, der er vokset op i friere tider, føles det tiltagende pres som et chok. </a:t>
            </a:r>
            <a:r>
              <a:rPr lang="da-DK" sz="1200" i="1" kern="1200" dirty="0">
                <a:solidFill>
                  <a:schemeClr val="tx1"/>
                </a:solidFill>
                <a:effectLst/>
                <a:latin typeface="+mn-lt"/>
                <a:ea typeface="+mn-ea"/>
                <a:cs typeface="+mn-cs"/>
              </a:rPr>
              <a:t>”Forfølgelse var ikke et emne, der bekymrede kristne i Kina for blot få år siden. I dag er det helt anderledes. Almindelige kristne mærker presset, og mange af dem er ikke godt nok rustet. Derfor har Open Doors programmer og materialer, der er særligt udviklet til at forberede Kinas kristne på forfølgelse.”</a:t>
            </a:r>
            <a:r>
              <a:rPr lang="da-DK" sz="1200" b="1" kern="120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(Open Doors’ lokale partner i </a:t>
            </a:r>
            <a:r>
              <a:rPr lang="da-DK" sz="1200" kern="1200" dirty="0" err="1">
                <a:solidFill>
                  <a:schemeClr val="tx1"/>
                </a:solidFill>
                <a:effectLst/>
                <a:latin typeface="+mn-lt"/>
                <a:ea typeface="+mn-ea"/>
                <a:cs typeface="+mn-cs"/>
              </a:rPr>
              <a:t>Yangyang</a:t>
            </a:r>
            <a:r>
              <a:rPr lang="da-DK" sz="1200" kern="1200" dirty="0">
                <a:solidFill>
                  <a:schemeClr val="tx1"/>
                </a:solidFill>
                <a:effectLst/>
                <a:latin typeface="+mn-lt"/>
                <a:ea typeface="+mn-ea"/>
                <a:cs typeface="+mn-cs"/>
              </a:rPr>
              <a:t>.)</a:t>
            </a:r>
          </a:p>
          <a:p>
            <a:endParaRPr lang="da-DK" sz="1200" b="1" u="sng" kern="1200" dirty="0">
              <a:solidFill>
                <a:schemeClr val="tx1"/>
              </a:solidFill>
              <a:effectLst/>
              <a:latin typeface="+mn-lt"/>
              <a:ea typeface="+mn-ea"/>
              <a:cs typeface="+mn-cs"/>
            </a:endParaRPr>
          </a:p>
          <a:p>
            <a:r>
              <a:rPr lang="da-DK" sz="1200" b="1" u="sng" kern="1200" dirty="0">
                <a:solidFill>
                  <a:schemeClr val="tx1"/>
                </a:solidFill>
                <a:effectLst/>
                <a:latin typeface="+mn-lt"/>
                <a:ea typeface="+mn-ea"/>
                <a:cs typeface="+mn-cs"/>
              </a:rPr>
              <a:t>Bed for:</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At kinesiske kristne udrustes til at møde forfølgelse og stå stærkt i stormen</a:t>
            </a:r>
          </a:p>
          <a:p>
            <a:pPr lvl="0"/>
            <a:r>
              <a:rPr lang="da-DK" sz="1200" kern="1200" dirty="0">
                <a:solidFill>
                  <a:schemeClr val="tx1"/>
                </a:solidFill>
                <a:effectLst/>
                <a:latin typeface="+mn-lt"/>
                <a:ea typeface="+mn-ea"/>
                <a:cs typeface="+mn-cs"/>
              </a:rPr>
              <a:t>Åndens visdom til de kristne, så de må finde kreative måder at fortsætte kirkens aktiviteter og til at forkynde evangeliet for deres landsmænd.</a:t>
            </a:r>
          </a:p>
          <a:p>
            <a:pPr lvl="0"/>
            <a:r>
              <a:rPr lang="da-DK" sz="1200" kern="1200" dirty="0">
                <a:solidFill>
                  <a:schemeClr val="tx1"/>
                </a:solidFill>
                <a:effectLst/>
                <a:latin typeface="+mn-lt"/>
                <a:ea typeface="+mn-ea"/>
                <a:cs typeface="+mn-cs"/>
              </a:rPr>
              <a:t>At oprejse nye ledere af huskirker, når store kirker må dele sig og gå under jorden.</a:t>
            </a:r>
          </a:p>
          <a:p>
            <a:pPr lvl="0"/>
            <a:r>
              <a:rPr lang="da-DK" sz="1200" kern="1200" dirty="0">
                <a:solidFill>
                  <a:schemeClr val="tx1"/>
                </a:solidFill>
                <a:effectLst/>
                <a:latin typeface="+mn-lt"/>
                <a:ea typeface="+mn-ea"/>
                <a:cs typeface="+mn-cs"/>
              </a:rPr>
              <a:t>Gabet mellem generationerne i kirken vokser. Bed for visdom til præsterne, så de får visdom til at appellere til de unge og fastholde dem i troen.</a:t>
            </a:r>
          </a:p>
          <a:p>
            <a:r>
              <a:rPr lang="da-DK" sz="1200" b="1" u="none" strike="noStrike"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r>
              <a:rPr lang="da-DK" sz="1200" b="1" u="sng" kern="1200" dirty="0">
                <a:solidFill>
                  <a:schemeClr val="tx1"/>
                </a:solidFill>
                <a:effectLst/>
                <a:latin typeface="+mn-lt"/>
                <a:ea typeface="+mn-ea"/>
                <a:cs typeface="+mn-cs"/>
              </a:rPr>
              <a:t>Historisk overblik</a:t>
            </a:r>
            <a:endParaRPr lang="da-DK" sz="1200" kern="1200" dirty="0">
              <a:solidFill>
                <a:schemeClr val="tx1"/>
              </a:solidFill>
              <a:effectLst/>
              <a:latin typeface="+mn-lt"/>
              <a:ea typeface="+mn-ea"/>
              <a:cs typeface="+mn-cs"/>
            </a:endParaRPr>
          </a:p>
          <a:p>
            <a:r>
              <a:rPr lang="da-DK" sz="1200" u="sng" kern="1200" dirty="0">
                <a:solidFill>
                  <a:schemeClr val="tx1"/>
                </a:solidFill>
                <a:effectLst/>
                <a:latin typeface="+mn-lt"/>
                <a:ea typeface="+mn-ea"/>
                <a:cs typeface="+mn-cs"/>
              </a:rPr>
              <a:t>1949: </a:t>
            </a:r>
            <a:r>
              <a:rPr lang="da-DK" sz="1200" kern="1200" dirty="0">
                <a:solidFill>
                  <a:schemeClr val="tx1"/>
                </a:solidFill>
                <a:effectLst/>
                <a:latin typeface="+mn-lt"/>
                <a:ea typeface="+mn-ea"/>
                <a:cs typeface="+mn-cs"/>
              </a:rPr>
              <a:t>Mao kommer til magten. Det kommunistiske styre etableres. </a:t>
            </a:r>
            <a:r>
              <a:rPr lang="da-DK" sz="1200" b="1" kern="1200" dirty="0">
                <a:solidFill>
                  <a:schemeClr val="tx1"/>
                </a:solidFill>
                <a:effectLst/>
                <a:latin typeface="+mn-lt"/>
                <a:ea typeface="+mn-ea"/>
                <a:cs typeface="+mn-cs"/>
              </a:rPr>
              <a:t>Ca. 700.000 kristne.</a:t>
            </a:r>
            <a:endParaRPr lang="da-DK" sz="1200" kern="1200" dirty="0">
              <a:solidFill>
                <a:schemeClr val="tx1"/>
              </a:solidFill>
              <a:effectLst/>
              <a:latin typeface="+mn-lt"/>
              <a:ea typeface="+mn-ea"/>
              <a:cs typeface="+mn-cs"/>
            </a:endParaRPr>
          </a:p>
          <a:p>
            <a:r>
              <a:rPr lang="da-DK" sz="1200" u="sng" kern="1200" dirty="0">
                <a:solidFill>
                  <a:schemeClr val="tx1"/>
                </a:solidFill>
                <a:effectLst/>
                <a:latin typeface="+mn-lt"/>
                <a:ea typeface="+mn-ea"/>
                <a:cs typeface="+mn-cs"/>
              </a:rPr>
              <a:t>50’erne:</a:t>
            </a:r>
            <a:r>
              <a:rPr lang="da-DK" sz="1200" kern="1200" dirty="0">
                <a:solidFill>
                  <a:schemeClr val="tx1"/>
                </a:solidFill>
                <a:effectLst/>
                <a:latin typeface="+mn-lt"/>
                <a:ea typeface="+mn-ea"/>
                <a:cs typeface="+mn-cs"/>
              </a:rPr>
              <a:t> udenlandske missionærer smidt ud af Kina, kirkens ejendom nationaliseret, bibler brændt, præster fængslet, kirkerne lukket.</a:t>
            </a:r>
          </a:p>
          <a:p>
            <a:r>
              <a:rPr lang="da-DK" sz="1200" u="sng" kern="1200" dirty="0">
                <a:solidFill>
                  <a:schemeClr val="tx1"/>
                </a:solidFill>
                <a:effectLst/>
                <a:latin typeface="+mn-lt"/>
                <a:ea typeface="+mn-ea"/>
                <a:cs typeface="+mn-cs"/>
              </a:rPr>
              <a:t>Under bambustæppet:</a:t>
            </a:r>
            <a:r>
              <a:rPr lang="da-DK" sz="1200" kern="1200" dirty="0">
                <a:solidFill>
                  <a:schemeClr val="tx1"/>
                </a:solidFill>
                <a:effectLst/>
                <a:latin typeface="+mn-lt"/>
                <a:ea typeface="+mn-ea"/>
                <a:cs typeface="+mn-cs"/>
              </a:rPr>
              <a:t> Kirken karakteriseret ved: Ingen bibler, ingen professionelle præster, intet organiseret lederskab, ingen offentlige gudstjenester. Fungerede totalt organisk og under jorden. Ligesom kirken i 1.-3. årh. under Roms forfølgelse.</a:t>
            </a:r>
          </a:p>
          <a:p>
            <a:r>
              <a:rPr lang="da-DK" sz="1200" u="sng" kern="1200" dirty="0">
                <a:solidFill>
                  <a:schemeClr val="tx1"/>
                </a:solidFill>
                <a:effectLst/>
                <a:latin typeface="+mn-lt"/>
                <a:ea typeface="+mn-ea"/>
                <a:cs typeface="+mn-cs"/>
              </a:rPr>
              <a:t>1966-1976</a:t>
            </a:r>
            <a:r>
              <a:rPr lang="da-DK" sz="1200" kern="1200" dirty="0">
                <a:solidFill>
                  <a:schemeClr val="tx1"/>
                </a:solidFill>
                <a:effectLst/>
                <a:latin typeface="+mn-lt"/>
                <a:ea typeface="+mn-ea"/>
                <a:cs typeface="+mn-cs"/>
              </a:rPr>
              <a:t>: Kulturrevolutionen – kristendommen/religion forsøgt udryddet fra Kina. </a:t>
            </a:r>
            <a:r>
              <a:rPr lang="da-DK" sz="1200" b="1" kern="1200" dirty="0">
                <a:solidFill>
                  <a:schemeClr val="tx1"/>
                </a:solidFill>
                <a:effectLst/>
                <a:latin typeface="+mn-lt"/>
                <a:ea typeface="+mn-ea"/>
                <a:cs typeface="+mn-cs"/>
              </a:rPr>
              <a:t>Ca.10 </a:t>
            </a:r>
            <a:r>
              <a:rPr lang="da-DK" sz="1200" b="1" kern="1200" dirty="0" err="1">
                <a:solidFill>
                  <a:schemeClr val="tx1"/>
                </a:solidFill>
                <a:effectLst/>
                <a:latin typeface="+mn-lt"/>
                <a:ea typeface="+mn-ea"/>
                <a:cs typeface="+mn-cs"/>
              </a:rPr>
              <a:t>mio</a:t>
            </a:r>
            <a:r>
              <a:rPr lang="da-DK" sz="1200" b="1" kern="1200" dirty="0">
                <a:solidFill>
                  <a:schemeClr val="tx1"/>
                </a:solidFill>
                <a:effectLst/>
                <a:latin typeface="+mn-lt"/>
                <a:ea typeface="+mn-ea"/>
                <a:cs typeface="+mn-cs"/>
              </a:rPr>
              <a:t> kristne</a:t>
            </a:r>
            <a:endParaRPr lang="da-DK" sz="1200" kern="1200" dirty="0">
              <a:solidFill>
                <a:schemeClr val="tx1"/>
              </a:solidFill>
              <a:effectLst/>
              <a:latin typeface="+mn-lt"/>
              <a:ea typeface="+mn-ea"/>
              <a:cs typeface="+mn-cs"/>
            </a:endParaRPr>
          </a:p>
          <a:p>
            <a:r>
              <a:rPr lang="da-DK" sz="1200" u="sng" kern="1200" dirty="0">
                <a:solidFill>
                  <a:schemeClr val="tx1"/>
                </a:solidFill>
                <a:effectLst/>
                <a:latin typeface="+mn-lt"/>
                <a:ea typeface="+mn-ea"/>
                <a:cs typeface="+mn-cs"/>
              </a:rPr>
              <a:t>1981</a:t>
            </a:r>
            <a:r>
              <a:rPr lang="da-DK" sz="1200" kern="1200" dirty="0">
                <a:solidFill>
                  <a:schemeClr val="tx1"/>
                </a:solidFill>
                <a:effectLst/>
                <a:latin typeface="+mn-lt"/>
                <a:ea typeface="+mn-ea"/>
                <a:cs typeface="+mn-cs"/>
              </a:rPr>
              <a:t>: ”Projekt perle”. Open Doors smugler 1 million bibler ind i Kina i ly af natten. </a:t>
            </a:r>
          </a:p>
          <a:p>
            <a:r>
              <a:rPr lang="da-DK" sz="1200" u="sng" kern="1200" dirty="0">
                <a:solidFill>
                  <a:schemeClr val="tx1"/>
                </a:solidFill>
                <a:effectLst/>
                <a:latin typeface="+mn-lt"/>
                <a:ea typeface="+mn-ea"/>
                <a:cs typeface="+mn-cs"/>
              </a:rPr>
              <a:t>80’erne:</a:t>
            </a:r>
            <a:r>
              <a:rPr lang="da-DK" sz="1200" kern="1200" dirty="0">
                <a:solidFill>
                  <a:schemeClr val="tx1"/>
                </a:solidFill>
                <a:effectLst/>
                <a:latin typeface="+mn-lt"/>
                <a:ea typeface="+mn-ea"/>
                <a:cs typeface="+mn-cs"/>
              </a:rPr>
              <a:t> Udenlandske missionærer og kristne organisationer fik igen adgang til landet. De forventede at  finde en decimeret og udsultet kirke, men fandt at kirkens vækst var eksploderet </a:t>
            </a:r>
            <a:r>
              <a:rPr lang="da-DK" sz="1200" b="1" kern="1200" dirty="0">
                <a:solidFill>
                  <a:schemeClr val="tx1"/>
                </a:solidFill>
                <a:effectLst/>
                <a:latin typeface="+mn-lt"/>
                <a:ea typeface="+mn-ea"/>
                <a:cs typeface="+mn-cs"/>
              </a:rPr>
              <a:t>fra ca. 1 </a:t>
            </a:r>
            <a:r>
              <a:rPr lang="da-DK" sz="1200" b="1" kern="1200" dirty="0" err="1">
                <a:solidFill>
                  <a:schemeClr val="tx1"/>
                </a:solidFill>
                <a:effectLst/>
                <a:latin typeface="+mn-lt"/>
                <a:ea typeface="+mn-ea"/>
                <a:cs typeface="+mn-cs"/>
              </a:rPr>
              <a:t>mio</a:t>
            </a:r>
            <a:r>
              <a:rPr lang="da-DK" sz="1200" b="1" kern="1200" dirty="0">
                <a:solidFill>
                  <a:schemeClr val="tx1"/>
                </a:solidFill>
                <a:effectLst/>
                <a:latin typeface="+mn-lt"/>
                <a:ea typeface="+mn-ea"/>
                <a:cs typeface="+mn-cs"/>
              </a:rPr>
              <a:t> til ca. 60 </a:t>
            </a:r>
            <a:r>
              <a:rPr lang="da-DK" sz="1200" b="1" kern="1200" dirty="0" err="1">
                <a:solidFill>
                  <a:schemeClr val="tx1"/>
                </a:solidFill>
                <a:effectLst/>
                <a:latin typeface="+mn-lt"/>
                <a:ea typeface="+mn-ea"/>
                <a:cs typeface="+mn-cs"/>
              </a:rPr>
              <a:t>mio</a:t>
            </a:r>
            <a:r>
              <a:rPr lang="da-DK" sz="1200" b="1" kern="1200" dirty="0">
                <a:solidFill>
                  <a:schemeClr val="tx1"/>
                </a:solidFill>
                <a:effectLst/>
                <a:latin typeface="+mn-lt"/>
                <a:ea typeface="+mn-ea"/>
                <a:cs typeface="+mn-cs"/>
              </a:rPr>
              <a:t> kristne!</a:t>
            </a:r>
            <a:endParaRPr lang="da-DK" sz="1200" kern="1200" dirty="0">
              <a:solidFill>
                <a:schemeClr val="tx1"/>
              </a:solidFill>
              <a:effectLst/>
              <a:latin typeface="+mn-lt"/>
              <a:ea typeface="+mn-ea"/>
              <a:cs typeface="+mn-cs"/>
            </a:endParaRPr>
          </a:p>
          <a:p>
            <a:r>
              <a:rPr lang="da-DK" sz="1200" u="sng" kern="1200" dirty="0">
                <a:solidFill>
                  <a:schemeClr val="tx1"/>
                </a:solidFill>
                <a:effectLst/>
                <a:latin typeface="+mn-lt"/>
                <a:ea typeface="+mn-ea"/>
                <a:cs typeface="+mn-cs"/>
              </a:rPr>
              <a:t>1990-2018: </a:t>
            </a:r>
            <a:r>
              <a:rPr lang="da-DK" sz="1200" kern="1200" dirty="0">
                <a:solidFill>
                  <a:schemeClr val="tx1"/>
                </a:solidFill>
                <a:effectLst/>
                <a:latin typeface="+mn-lt"/>
                <a:ea typeface="+mn-ea"/>
                <a:cs typeface="+mn-cs"/>
              </a:rPr>
              <a:t>Kirken oplever mere frihed. Regimets stiltiende accept af ikke-registrerede kirker. Undergrundskirken kommer mere op til overfladen. Muligt for selv uregistrerede huskirker at leje og eje egne bygninger. </a:t>
            </a:r>
          </a:p>
          <a:p>
            <a:r>
              <a:rPr lang="da-DK" sz="1200" u="sng" kern="1200" dirty="0">
                <a:solidFill>
                  <a:schemeClr val="tx1"/>
                </a:solidFill>
                <a:effectLst/>
                <a:latin typeface="+mn-lt"/>
                <a:ea typeface="+mn-ea"/>
                <a:cs typeface="+mn-cs"/>
              </a:rPr>
              <a:t>2018- i dag: </a:t>
            </a:r>
            <a:r>
              <a:rPr lang="da-DK" sz="1200" kern="1200" dirty="0">
                <a:solidFill>
                  <a:schemeClr val="tx1"/>
                </a:solidFill>
                <a:effectLst/>
                <a:latin typeface="+mn-lt"/>
                <a:ea typeface="+mn-ea"/>
                <a:cs typeface="+mn-cs"/>
              </a:rPr>
              <a:t>Styret begynder at håndhæve lovgivning, som begrænser kirkens udfoldelse. Slår ned på uregistrerede huskirker. Øget overvågning af kirker og af internettet ift. at forbyde religiøst indhold. I 2025 er der </a:t>
            </a:r>
            <a:r>
              <a:rPr lang="da-DK" sz="1200" b="1" kern="1200" dirty="0">
                <a:solidFill>
                  <a:schemeClr val="tx1"/>
                </a:solidFill>
                <a:effectLst/>
                <a:latin typeface="+mn-lt"/>
                <a:ea typeface="+mn-ea"/>
                <a:cs typeface="+mn-cs"/>
              </a:rPr>
              <a:t>Ca. 97 </a:t>
            </a:r>
            <a:r>
              <a:rPr lang="da-DK" sz="1200" b="1" kern="1200" dirty="0" err="1">
                <a:solidFill>
                  <a:schemeClr val="tx1"/>
                </a:solidFill>
                <a:effectLst/>
                <a:latin typeface="+mn-lt"/>
                <a:ea typeface="+mn-ea"/>
                <a:cs typeface="+mn-cs"/>
              </a:rPr>
              <a:t>mio</a:t>
            </a:r>
            <a:r>
              <a:rPr lang="da-DK" sz="1200" b="1" kern="1200" dirty="0">
                <a:solidFill>
                  <a:schemeClr val="tx1"/>
                </a:solidFill>
                <a:effectLst/>
                <a:latin typeface="+mn-lt"/>
                <a:ea typeface="+mn-ea"/>
                <a:cs typeface="+mn-cs"/>
              </a:rPr>
              <a:t> kristne.</a:t>
            </a:r>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Kirker, der i årevis havde fungeret offentligt, blev tvunget til at vælge: registrering og dermed underkastelse af statens kontrol – eller at fortsætte som uregistreret kirke med de konsekvenser, det indebærer. Mange har valgt det sidste. Af Kinas omkring 97 millioner kristne tilhører knap hver tredje således en registreret kirke – resten samles i uregistrerede kirker i forskellige størrelser, mange af dem som huskirker. Disse har historisk været kendetegnet ved deres samlinger i private hjem og lejligheder.</a:t>
            </a:r>
          </a:p>
          <a:p>
            <a:pPr algn="l" rtl="0" fontAlgn="base"/>
            <a:endParaRPr lang="da-DK" b="0" i="0" dirty="0">
              <a:solidFill>
                <a:srgbClr val="000000"/>
              </a:solidFill>
              <a:effectLst/>
              <a:latin typeface="Segoe UI" panose="020B0502040204020203" pitchFamily="34" charset="0"/>
            </a:endParaRPr>
          </a:p>
        </p:txBody>
      </p:sp>
      <p:sp>
        <p:nvSpPr>
          <p:cNvPr id="4" name="Pladsholder til slidenummer 3">
            <a:extLst>
              <a:ext uri="{FF2B5EF4-FFF2-40B4-BE49-F238E27FC236}">
                <a16:creationId xmlns:a16="http://schemas.microsoft.com/office/drawing/2014/main" id="{B0A1B5FF-4626-5E85-A0E1-D9DF6CDB2AC4}"/>
              </a:ext>
            </a:extLst>
          </p:cNvPr>
          <p:cNvSpPr>
            <a:spLocks noGrp="1"/>
          </p:cNvSpPr>
          <p:nvPr>
            <p:ph type="sldNum" sz="quarter" idx="5"/>
          </p:nvPr>
        </p:nvSpPr>
        <p:spPr/>
        <p:txBody>
          <a:bodyPr/>
          <a:lstStyle/>
          <a:p>
            <a:fld id="{21592458-B6C9-4419-9349-435CCE4E8EAF}" type="slidenum">
              <a:rPr lang="da-DK" smtClean="0"/>
              <a:t>1</a:t>
            </a:fld>
            <a:endParaRPr lang="da-DK"/>
          </a:p>
        </p:txBody>
      </p:sp>
    </p:spTree>
    <p:extLst>
      <p:ext uri="{BB962C8B-B14F-4D97-AF65-F5344CB8AC3E}">
        <p14:creationId xmlns:p14="http://schemas.microsoft.com/office/powerpoint/2010/main" val="2879067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1757-1722-D668-8ED6-EBD9738BA72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6E9CB70-A3A4-58E4-B54E-C81F13538AF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FB090ED-8D72-0E53-6917-CC4AED809581}"/>
              </a:ext>
            </a:extLst>
          </p:cNvPr>
          <p:cNvSpPr>
            <a:spLocks noGrp="1"/>
          </p:cNvSpPr>
          <p:nvPr>
            <p:ph type="body" idx="1"/>
          </p:nvPr>
        </p:nvSpPr>
        <p:spPr/>
        <p:txBody>
          <a:bodyPr/>
          <a:lstStyle/>
          <a:p>
            <a:r>
              <a:rPr lang="da-DK" sz="1200" b="1" kern="1200" dirty="0">
                <a:solidFill>
                  <a:schemeClr val="tx1"/>
                </a:solidFill>
                <a:effectLst/>
                <a:latin typeface="+mn-lt"/>
                <a:ea typeface="+mn-ea"/>
                <a:cs typeface="+mn-cs"/>
              </a:rPr>
              <a:t>Bed for Ming og Kina:</a:t>
            </a:r>
            <a:endParaRPr lang="da-DK"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for Ming og for hans ægteskab og familie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for Mings discipelgruppe og for at folks hjerter i Kina må være modtagelige for evangeliet.</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at flere arbejdere som Ming bliver sendt ud i marken for at tjene etniske minoriteter. Der er stor efterspørgsel efter evangeliet i disse områder, men arbejderne er få. </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at kinesiske kristne udrustes til at møde forfølgelse og stå stærkt i stormen</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Åndens visdom til de kristne, så de må finde kreative måder at fortsætte kirkens aktiviteter og til at forkynde evangeliet for deres landsmænd.</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at Gud vil oprejse nye ledere af huskirker, når store kirker må dele sig og gå under jorden. Gabet mellem generationerne i kirken vokser. Bed for visdom til præsterne, så de får visdom til at appellere til de unge og fastholde dem i troen.</a:t>
            </a:r>
          </a:p>
          <a:p>
            <a:pPr algn="l" rtl="0" fontAlgn="base"/>
            <a:endParaRPr lang="da-DK" b="0" i="0" dirty="0">
              <a:solidFill>
                <a:srgbClr val="000000"/>
              </a:solidFill>
              <a:effectLst/>
              <a:latin typeface="Segoe UI" panose="020B0502040204020203" pitchFamily="34" charset="0"/>
            </a:endParaRPr>
          </a:p>
        </p:txBody>
      </p:sp>
      <p:sp>
        <p:nvSpPr>
          <p:cNvPr id="4" name="Pladsholder til slidenummer 3">
            <a:extLst>
              <a:ext uri="{FF2B5EF4-FFF2-40B4-BE49-F238E27FC236}">
                <a16:creationId xmlns:a16="http://schemas.microsoft.com/office/drawing/2014/main" id="{4069CC30-1BA6-A45C-EFA8-A4F74A6C51BD}"/>
              </a:ext>
            </a:extLst>
          </p:cNvPr>
          <p:cNvSpPr>
            <a:spLocks noGrp="1"/>
          </p:cNvSpPr>
          <p:nvPr>
            <p:ph type="sldNum" sz="quarter" idx="5"/>
          </p:nvPr>
        </p:nvSpPr>
        <p:spPr/>
        <p:txBody>
          <a:bodyPr/>
          <a:lstStyle/>
          <a:p>
            <a:fld id="{21592458-B6C9-4419-9349-435CCE4E8EAF}" type="slidenum">
              <a:rPr lang="da-DK" smtClean="0"/>
              <a:t>10</a:t>
            </a:fld>
            <a:endParaRPr lang="da-DK"/>
          </a:p>
        </p:txBody>
      </p:sp>
    </p:spTree>
    <p:extLst>
      <p:ext uri="{BB962C8B-B14F-4D97-AF65-F5344CB8AC3E}">
        <p14:creationId xmlns:p14="http://schemas.microsoft.com/office/powerpoint/2010/main" val="56678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E433-23E6-4689-B97C-4B70DDB336A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7357220-A2EA-7E57-5C3E-A1F93143412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AAEE552-6714-5AD5-6433-F3DADDE6783D}"/>
              </a:ext>
            </a:extLst>
          </p:cNvPr>
          <p:cNvSpPr>
            <a:spLocks noGrp="1"/>
          </p:cNvSpPr>
          <p:nvPr>
            <p:ph type="body" idx="1"/>
          </p:nvPr>
        </p:nvSpPr>
        <p:spPr/>
        <p:txBody>
          <a:bodyPr/>
          <a:lstStyle/>
          <a:p>
            <a:r>
              <a:rPr lang="da-DK" sz="1200" b="1" kern="1200" dirty="0">
                <a:solidFill>
                  <a:schemeClr val="tx1"/>
                </a:solidFill>
                <a:effectLst/>
                <a:latin typeface="+mn-lt"/>
                <a:ea typeface="+mn-ea"/>
                <a:cs typeface="+mn-cs"/>
              </a:rPr>
              <a:t>Bed for Ming og Kina:</a:t>
            </a:r>
            <a:endParaRPr lang="da-DK"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for Ming og for hans ægteskab og familie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for Mings discipelgruppe og for at folks hjerter i Kina må være modtagelige for evangeliet.</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at flere arbejdere som Ming bliver sendt ud i marken for at tjene etniske minoriteter. Der er stor efterspørgsel efter evangeliet i disse områder, men arbejderne er få. </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at kinesiske kristne udrustes til at møde forfølgelse og stå stærkt i stormen</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Åndens visdom til de kristne, så de må finde kreative måder at fortsætte kirkens aktiviteter og til at forkynde evangeliet for deres landsmænd.</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Bed om at Gud vil oprejse nye ledere af huskirker, når store kirker må dele sig og gå under jorden. Gabet mellem generationerne i kirken vokser. Bed for visdom til præsterne, så de får visdom til at appellere til de unge og fastholde dem i troen.</a:t>
            </a:r>
          </a:p>
          <a:p>
            <a:pPr algn="l" rtl="0" fontAlgn="base"/>
            <a:endParaRPr lang="da-DK" b="0" i="0" dirty="0">
              <a:solidFill>
                <a:srgbClr val="000000"/>
              </a:solidFill>
              <a:effectLst/>
              <a:latin typeface="Segoe UI" panose="020B0502040204020203" pitchFamily="34" charset="0"/>
            </a:endParaRPr>
          </a:p>
        </p:txBody>
      </p:sp>
      <p:sp>
        <p:nvSpPr>
          <p:cNvPr id="4" name="Pladsholder til slidenummer 3">
            <a:extLst>
              <a:ext uri="{FF2B5EF4-FFF2-40B4-BE49-F238E27FC236}">
                <a16:creationId xmlns:a16="http://schemas.microsoft.com/office/drawing/2014/main" id="{4C51DB65-EA41-EC3E-36B1-E32EF1FE9D39}"/>
              </a:ext>
            </a:extLst>
          </p:cNvPr>
          <p:cNvSpPr>
            <a:spLocks noGrp="1"/>
          </p:cNvSpPr>
          <p:nvPr>
            <p:ph type="sldNum" sz="quarter" idx="5"/>
          </p:nvPr>
        </p:nvSpPr>
        <p:spPr/>
        <p:txBody>
          <a:bodyPr/>
          <a:lstStyle/>
          <a:p>
            <a:fld id="{21592458-B6C9-4419-9349-435CCE4E8EAF}" type="slidenum">
              <a:rPr lang="da-DK" smtClean="0"/>
              <a:t>11</a:t>
            </a:fld>
            <a:endParaRPr lang="da-DK"/>
          </a:p>
        </p:txBody>
      </p:sp>
    </p:spTree>
    <p:extLst>
      <p:ext uri="{BB962C8B-B14F-4D97-AF65-F5344CB8AC3E}">
        <p14:creationId xmlns:p14="http://schemas.microsoft.com/office/powerpoint/2010/main" val="3006897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FA4D5-CD0A-52DD-6677-419F69CDF25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D3A1214-20C3-6547-0E7F-C01A9951CF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19DF85F-1248-636A-AA1D-F80D5E5A9FFF}"/>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5" name="Pladsholder til sidefod 4">
            <a:extLst>
              <a:ext uri="{FF2B5EF4-FFF2-40B4-BE49-F238E27FC236}">
                <a16:creationId xmlns:a16="http://schemas.microsoft.com/office/drawing/2014/main" id="{490A87F6-A3A4-EE50-B7D1-90D14C96759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73A399B-22F7-1C04-6D0B-CE6BE3997BA3}"/>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1778147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20915-8F60-D666-203B-D7BA9AD9497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E97EC9C-7150-0735-80C9-5757613BA4C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8F23286-C5B5-1DE4-5161-2054D63A335C}"/>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5" name="Pladsholder til sidefod 4">
            <a:extLst>
              <a:ext uri="{FF2B5EF4-FFF2-40B4-BE49-F238E27FC236}">
                <a16:creationId xmlns:a16="http://schemas.microsoft.com/office/drawing/2014/main" id="{A8B21402-0B9B-6483-60AA-C0CE7E7C180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92E9C99-8CE0-C040-66BD-3CF823D19338}"/>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35678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19614F9-0A05-8725-A8C1-F153FD2EAE9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CECDD28-F6A0-5FA6-49E0-64FF91695DB4}"/>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B52763F-8778-62BC-DDCC-456DE9A3B84F}"/>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5" name="Pladsholder til sidefod 4">
            <a:extLst>
              <a:ext uri="{FF2B5EF4-FFF2-40B4-BE49-F238E27FC236}">
                <a16:creationId xmlns:a16="http://schemas.microsoft.com/office/drawing/2014/main" id="{C0BA6833-B5AE-42A8-F45B-DBBF2E41706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6A52653-34BE-C38F-4EAA-0AF16C60D459}"/>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162787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DDK HøjreBoks VenstreBillede">
    <p:spTree>
      <p:nvGrpSpPr>
        <p:cNvPr id="1" name=""/>
        <p:cNvGrpSpPr/>
        <p:nvPr/>
      </p:nvGrpSpPr>
      <p:grpSpPr>
        <a:xfrm>
          <a:off x="0" y="0"/>
          <a:ext cx="0" cy="0"/>
          <a:chOff x="0" y="0"/>
          <a:chExt cx="0" cy="0"/>
        </a:xfrm>
      </p:grpSpPr>
      <p:sp>
        <p:nvSpPr>
          <p:cNvPr id="14" name="Pladsholder til billede 2">
            <a:extLst>
              <a:ext uri="{FF2B5EF4-FFF2-40B4-BE49-F238E27FC236}">
                <a16:creationId xmlns:a16="http://schemas.microsoft.com/office/drawing/2014/main" id="{26D76BE8-13E6-C743-A5E8-D8C351A6D5D4}"/>
              </a:ext>
            </a:extLst>
          </p:cNvPr>
          <p:cNvSpPr>
            <a:spLocks noGrp="1"/>
          </p:cNvSpPr>
          <p:nvPr>
            <p:ph type="pic" idx="14"/>
          </p:nvPr>
        </p:nvSpPr>
        <p:spPr>
          <a:xfrm>
            <a:off x="1" y="0"/>
            <a:ext cx="6095999" cy="6858000"/>
          </a:xfrm>
          <a:prstGeom prst="rect">
            <a:avLst/>
          </a:prstGeom>
        </p:spPr>
      </p:sp>
      <p:sp>
        <p:nvSpPr>
          <p:cNvPr id="2" name="Pladsholder til billede 2">
            <a:extLst>
              <a:ext uri="{FF2B5EF4-FFF2-40B4-BE49-F238E27FC236}">
                <a16:creationId xmlns:a16="http://schemas.microsoft.com/office/drawing/2014/main" id="{27D3B790-DC0F-C25D-B1BE-1B495A409112}"/>
              </a:ext>
            </a:extLst>
          </p:cNvPr>
          <p:cNvSpPr>
            <a:spLocks noGrp="1"/>
          </p:cNvSpPr>
          <p:nvPr>
            <p:ph type="pic" idx="17"/>
          </p:nvPr>
        </p:nvSpPr>
        <p:spPr>
          <a:xfrm>
            <a:off x="5373757" y="0"/>
            <a:ext cx="6818242" cy="6858000"/>
          </a:xfrm>
          <a:prstGeom prst="rect">
            <a:avLst/>
          </a:prstGeom>
        </p:spPr>
      </p:sp>
      <p:sp>
        <p:nvSpPr>
          <p:cNvPr id="8" name="Pladsholder til indhold 2">
            <a:extLst>
              <a:ext uri="{FF2B5EF4-FFF2-40B4-BE49-F238E27FC236}">
                <a16:creationId xmlns:a16="http://schemas.microsoft.com/office/drawing/2014/main" id="{F3E076DB-854B-7C48-97B2-3FB4EC3E1CF5}"/>
              </a:ext>
            </a:extLst>
          </p:cNvPr>
          <p:cNvSpPr>
            <a:spLocks noGrp="1"/>
          </p:cNvSpPr>
          <p:nvPr>
            <p:ph idx="16" hasCustomPrompt="1"/>
          </p:nvPr>
        </p:nvSpPr>
        <p:spPr>
          <a:xfrm>
            <a:off x="7119723" y="2232991"/>
            <a:ext cx="4369904" cy="3879375"/>
          </a:xfrm>
          <a:prstGeom prst="rect">
            <a:avLst/>
          </a:prstGeom>
        </p:spPr>
        <p:txBody>
          <a:bodyPr>
            <a:noAutofit/>
          </a:bodyPr>
          <a:lstStyle>
            <a:lvl1pPr marL="0" indent="0" algn="l">
              <a:buFontTx/>
              <a:buNone/>
              <a:defRPr sz="2400" b="1" i="0" spc="150" baseline="0">
                <a:ln>
                  <a:noFill/>
                </a:ln>
                <a:solidFill>
                  <a:schemeClr val="bg1"/>
                </a:solidFill>
                <a:latin typeface="Futura PT Heavy" panose="020B0502020204020303" pitchFamily="34" charset="77"/>
              </a:defRPr>
            </a:lvl1pPr>
          </a:lstStyle>
          <a:p>
            <a:r>
              <a:rPr lang="da-DK" dirty="0"/>
              <a:t>Underoverskrift eller punktopstilling</a:t>
            </a:r>
          </a:p>
        </p:txBody>
      </p:sp>
      <p:sp>
        <p:nvSpPr>
          <p:cNvPr id="11" name="Titel 1">
            <a:extLst>
              <a:ext uri="{FF2B5EF4-FFF2-40B4-BE49-F238E27FC236}">
                <a16:creationId xmlns:a16="http://schemas.microsoft.com/office/drawing/2014/main" id="{EDBFB7E4-875D-A642-AC31-867062963ADE}"/>
              </a:ext>
            </a:extLst>
          </p:cNvPr>
          <p:cNvSpPr>
            <a:spLocks noGrp="1"/>
          </p:cNvSpPr>
          <p:nvPr>
            <p:ph type="title" hasCustomPrompt="1"/>
          </p:nvPr>
        </p:nvSpPr>
        <p:spPr>
          <a:xfrm>
            <a:off x="7119723" y="745635"/>
            <a:ext cx="4369904" cy="1215687"/>
          </a:xfrm>
          <a:prstGeom prst="rect">
            <a:avLst/>
          </a:prstGeom>
        </p:spPr>
        <p:txBody>
          <a:bodyPr>
            <a:noAutofit/>
          </a:bodyPr>
          <a:lstStyle>
            <a:lvl1pPr algn="l">
              <a:defRPr sz="4800" b="1" i="0">
                <a:solidFill>
                  <a:schemeClr val="bg1"/>
                </a:solidFill>
                <a:latin typeface="Futura PT Heavy" panose="020B0502020204020303" pitchFamily="34" charset="77"/>
              </a:defRPr>
            </a:lvl1pPr>
          </a:lstStyle>
          <a:p>
            <a:r>
              <a:rPr lang="da-DK" dirty="0"/>
              <a:t>Overskrift</a:t>
            </a:r>
          </a:p>
        </p:txBody>
      </p:sp>
    </p:spTree>
    <p:extLst>
      <p:ext uri="{BB962C8B-B14F-4D97-AF65-F5344CB8AC3E}">
        <p14:creationId xmlns:p14="http://schemas.microsoft.com/office/powerpoint/2010/main" val="8130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54BD0-2D28-E6EA-12FC-F04FA55829D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9077510-9517-D875-E500-22B1533998F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5ADC045-33F4-BDC7-9E04-2FB552091452}"/>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5" name="Pladsholder til sidefod 4">
            <a:extLst>
              <a:ext uri="{FF2B5EF4-FFF2-40B4-BE49-F238E27FC236}">
                <a16:creationId xmlns:a16="http://schemas.microsoft.com/office/drawing/2014/main" id="{1C3BD528-0A4A-164C-4A96-96DF737CA7B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FAE8FB-ADB3-E7C5-3143-67911E3DB808}"/>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157862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DD969-2800-69FE-F020-6067A42F0ED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2425BA0-A639-F9E0-9CC7-324ED71231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B6B2772-BBB4-F210-D20E-F3E8DD7ACCE2}"/>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5" name="Pladsholder til sidefod 4">
            <a:extLst>
              <a:ext uri="{FF2B5EF4-FFF2-40B4-BE49-F238E27FC236}">
                <a16:creationId xmlns:a16="http://schemas.microsoft.com/office/drawing/2014/main" id="{4A7EF3F3-4A2B-CF09-12CF-EEFD49B6385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E0533D-9856-24A0-761F-7370438E1642}"/>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196340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8F640-BEDC-A532-55DB-AC5D8DFCFAE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9AD654B-C5DE-C431-43A5-CA1BDF50CAF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3FEB8F1-7FF4-97D0-4044-09F6144AC0C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FB69C39-ED60-C412-EEF0-85C097CB622E}"/>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6" name="Pladsholder til sidefod 5">
            <a:extLst>
              <a:ext uri="{FF2B5EF4-FFF2-40B4-BE49-F238E27FC236}">
                <a16:creationId xmlns:a16="http://schemas.microsoft.com/office/drawing/2014/main" id="{AE4C8EDD-0A7F-0368-7D43-7FF40D40E91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3F784EC-DBD6-D6AD-02D7-FCB2935CFD11}"/>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17458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B915D-8B0B-E6E6-E7D6-875092AD161A}"/>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901153F-A65A-FCB6-642E-D39CD3CF4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D8BB613-21B8-D3ED-8599-B7240D0172A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0A273AF-1511-8EFF-329E-F1E05A85A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2C9D524-A2B6-DB29-E3AB-8F89C1DFFE7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75D4F54-7D46-955F-6ECD-E1D6D2450D12}"/>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8" name="Pladsholder til sidefod 7">
            <a:extLst>
              <a:ext uri="{FF2B5EF4-FFF2-40B4-BE49-F238E27FC236}">
                <a16:creationId xmlns:a16="http://schemas.microsoft.com/office/drawing/2014/main" id="{2A2F4EF4-7388-2658-DB52-E7346C9BD02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F219CF4-1A9E-D0AE-E0E3-D60853767CA4}"/>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282408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1709E-1EBB-BE02-2C8E-3CB5236280C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76CE236-56A6-534B-F302-E7AA8FEC2B77}"/>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4" name="Pladsholder til sidefod 3">
            <a:extLst>
              <a:ext uri="{FF2B5EF4-FFF2-40B4-BE49-F238E27FC236}">
                <a16:creationId xmlns:a16="http://schemas.microsoft.com/office/drawing/2014/main" id="{40BA98CA-76F9-D1BC-D08E-DD7B495005F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C94A309-6161-740E-8BD8-FD37A7132EB2}"/>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316172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0922047-029C-74A2-6E8B-FB81083BC0D8}"/>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3" name="Pladsholder til sidefod 2">
            <a:extLst>
              <a:ext uri="{FF2B5EF4-FFF2-40B4-BE49-F238E27FC236}">
                <a16:creationId xmlns:a16="http://schemas.microsoft.com/office/drawing/2014/main" id="{84F7671D-A7FA-5A02-D168-EFFA26108C5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3543A43-3CAC-F7B6-C7FD-B45DD094A097}"/>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411227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F0E2E-0EA3-795C-683A-1A549BD986D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75A0449-FF46-DEC3-CBAF-2F61FBA6C6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A63ACC6E-9366-F7ED-59C7-63F2BA9F2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9B0E119-3097-DE82-8310-721C1FD0BA60}"/>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6" name="Pladsholder til sidefod 5">
            <a:extLst>
              <a:ext uri="{FF2B5EF4-FFF2-40B4-BE49-F238E27FC236}">
                <a16:creationId xmlns:a16="http://schemas.microsoft.com/office/drawing/2014/main" id="{98FA151D-6FCC-FECC-9F21-542A1C00ED5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2110458-FCF3-CFAE-7913-54245C00FEC5}"/>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344517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3E937-6137-B1D8-2DBE-76E7C3EB6E5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10AA5B8C-80D8-E487-2A1E-F7EC5AD6D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5AC571F-E1E9-1AEB-9AE5-612385515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C1C4E-C2ED-76B6-1293-897831AE358B}"/>
              </a:ext>
            </a:extLst>
          </p:cNvPr>
          <p:cNvSpPr>
            <a:spLocks noGrp="1"/>
          </p:cNvSpPr>
          <p:nvPr>
            <p:ph type="dt" sz="half" idx="10"/>
          </p:nvPr>
        </p:nvSpPr>
        <p:spPr/>
        <p:txBody>
          <a:bodyPr/>
          <a:lstStyle/>
          <a:p>
            <a:fld id="{08C32581-8673-4CF1-9A11-195604540E8D}" type="datetimeFigureOut">
              <a:rPr lang="da-DK" smtClean="0"/>
              <a:t>20-08-2025</a:t>
            </a:fld>
            <a:endParaRPr lang="da-DK"/>
          </a:p>
        </p:txBody>
      </p:sp>
      <p:sp>
        <p:nvSpPr>
          <p:cNvPr id="6" name="Pladsholder til sidefod 5">
            <a:extLst>
              <a:ext uri="{FF2B5EF4-FFF2-40B4-BE49-F238E27FC236}">
                <a16:creationId xmlns:a16="http://schemas.microsoft.com/office/drawing/2014/main" id="{560EE780-C53C-E463-BA71-68578EEC0A7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8EC997E-9F78-2CA0-7E0B-3F0A34657B0E}"/>
              </a:ext>
            </a:extLst>
          </p:cNvPr>
          <p:cNvSpPr>
            <a:spLocks noGrp="1"/>
          </p:cNvSpPr>
          <p:nvPr>
            <p:ph type="sldNum" sz="quarter" idx="12"/>
          </p:nvPr>
        </p:nvSpPr>
        <p:spPr/>
        <p:txBody>
          <a:bodyPr/>
          <a:lstStyle/>
          <a:p>
            <a:fld id="{B2459650-2673-4B37-A3C5-4E9D06104824}" type="slidenum">
              <a:rPr lang="da-DK" smtClean="0"/>
              <a:t>‹nr.›</a:t>
            </a:fld>
            <a:endParaRPr lang="da-DK"/>
          </a:p>
        </p:txBody>
      </p:sp>
    </p:spTree>
    <p:extLst>
      <p:ext uri="{BB962C8B-B14F-4D97-AF65-F5344CB8AC3E}">
        <p14:creationId xmlns:p14="http://schemas.microsoft.com/office/powerpoint/2010/main" val="34900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DA0405B-5876-02D5-4158-656A962396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19281FF-9BC7-000C-BCA0-701BD7D4C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2E4C70-C939-5E63-6CDD-5214BB1C48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32581-8673-4CF1-9A11-195604540E8D}" type="datetimeFigureOut">
              <a:rPr lang="da-DK" smtClean="0"/>
              <a:t>20-08-2025</a:t>
            </a:fld>
            <a:endParaRPr lang="da-DK"/>
          </a:p>
        </p:txBody>
      </p:sp>
      <p:sp>
        <p:nvSpPr>
          <p:cNvPr id="5" name="Pladsholder til sidefod 4">
            <a:extLst>
              <a:ext uri="{FF2B5EF4-FFF2-40B4-BE49-F238E27FC236}">
                <a16:creationId xmlns:a16="http://schemas.microsoft.com/office/drawing/2014/main" id="{F87BA700-8489-DA6B-FD27-A0FE8F6DC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00685A98-BEEF-BE1C-D6F7-485DD4CAE8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59650-2673-4B37-A3C5-4E9D06104824}" type="slidenum">
              <a:rPr lang="da-DK" smtClean="0"/>
              <a:t>‹nr.›</a:t>
            </a:fld>
            <a:endParaRPr lang="da-DK"/>
          </a:p>
        </p:txBody>
      </p:sp>
    </p:spTree>
    <p:extLst>
      <p:ext uri="{BB962C8B-B14F-4D97-AF65-F5344CB8AC3E}">
        <p14:creationId xmlns:p14="http://schemas.microsoft.com/office/powerpoint/2010/main" val="3582090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jp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DA715-B61F-B2DB-5645-354CD1A03AB1}"/>
            </a:ext>
          </a:extLst>
        </p:cNvPr>
        <p:cNvGrpSpPr/>
        <p:nvPr/>
      </p:nvGrpSpPr>
      <p:grpSpPr>
        <a:xfrm>
          <a:off x="0" y="0"/>
          <a:ext cx="0" cy="0"/>
          <a:chOff x="0" y="0"/>
          <a:chExt cx="0" cy="0"/>
        </a:xfrm>
      </p:grpSpPr>
      <p:sp>
        <p:nvSpPr>
          <p:cNvPr id="3" name="Pladsholder til indhold 3">
            <a:extLst>
              <a:ext uri="{FF2B5EF4-FFF2-40B4-BE49-F238E27FC236}">
                <a16:creationId xmlns:a16="http://schemas.microsoft.com/office/drawing/2014/main" id="{C2962B05-9EE4-8F29-49F5-8C1A92313686}"/>
              </a:ext>
            </a:extLst>
          </p:cNvPr>
          <p:cNvSpPr>
            <a:spLocks noGrp="1"/>
          </p:cNvSpPr>
          <p:nvPr>
            <p:ph idx="16"/>
          </p:nvPr>
        </p:nvSpPr>
        <p:spPr>
          <a:xfrm>
            <a:off x="6640506" y="2508696"/>
            <a:ext cx="5014735" cy="3879375"/>
          </a:xfrm>
        </p:spPr>
        <p:txBody>
          <a:bodyPr/>
          <a:lstStyle/>
          <a:p>
            <a:endParaRPr lang="en-US" sz="2800" dirty="0">
              <a:solidFill>
                <a:srgbClr val="3C3C3B"/>
              </a:solidFill>
              <a:latin typeface="Futura PT Bold" panose="020B0902020204020203" pitchFamily="34" charset="0"/>
            </a:endParaRPr>
          </a:p>
          <a:p>
            <a:endParaRPr lang="en-US" sz="2800" dirty="0">
              <a:solidFill>
                <a:srgbClr val="3C3C3B"/>
              </a:solidFill>
              <a:latin typeface="Futura PT Bold" panose="020B0902020204020203" pitchFamily="34" charset="0"/>
            </a:endParaRPr>
          </a:p>
        </p:txBody>
      </p:sp>
      <p:pic>
        <p:nvPicPr>
          <p:cNvPr id="12" name="Billede 11" descr="Et billede, der indeholder Ansigt, tøj, person, tekst&#10;&#10;Indhold genereret af kunstig intelligens kan være forkert.">
            <a:extLst>
              <a:ext uri="{FF2B5EF4-FFF2-40B4-BE49-F238E27FC236}">
                <a16:creationId xmlns:a16="http://schemas.microsoft.com/office/drawing/2014/main" id="{824670FE-5198-6DC8-BE8E-8C8BAFE69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Billede 1">
            <a:extLst>
              <a:ext uri="{FF2B5EF4-FFF2-40B4-BE49-F238E27FC236}">
                <a16:creationId xmlns:a16="http://schemas.microsoft.com/office/drawing/2014/main" id="{6F8F46F1-211B-1427-8351-4095E668A9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62351" y="5897702"/>
            <a:ext cx="4082791" cy="725334"/>
          </a:xfrm>
          <a:prstGeom prst="rect">
            <a:avLst/>
          </a:prstGeom>
        </p:spPr>
      </p:pic>
    </p:spTree>
    <p:extLst>
      <p:ext uri="{BB962C8B-B14F-4D97-AF65-F5344CB8AC3E}">
        <p14:creationId xmlns:p14="http://schemas.microsoft.com/office/powerpoint/2010/main" val="425258798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825A-8314-EC05-8871-3A016646C885}"/>
            </a:ext>
          </a:extLst>
        </p:cNvPr>
        <p:cNvGrpSpPr/>
        <p:nvPr/>
      </p:nvGrpSpPr>
      <p:grpSpPr>
        <a:xfrm>
          <a:off x="0" y="0"/>
          <a:ext cx="0" cy="0"/>
          <a:chOff x="0" y="0"/>
          <a:chExt cx="0" cy="0"/>
        </a:xfrm>
      </p:grpSpPr>
      <p:pic>
        <p:nvPicPr>
          <p:cNvPr id="5" name="Pladsholder til billede 7" descr="Et billede, der indeholder person, tøj, indendørs, Ansigt&#10;&#10;Automatisk genereret beskrivelse">
            <a:extLst>
              <a:ext uri="{FF2B5EF4-FFF2-40B4-BE49-F238E27FC236}">
                <a16:creationId xmlns:a16="http://schemas.microsoft.com/office/drawing/2014/main" id="{A9554935-2750-BCDF-C44C-2A51CA21B54C}"/>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25000" r="25000"/>
          <a:stretch>
            <a:fillRect/>
          </a:stretch>
        </p:blipFill>
        <p:spPr>
          <a:xfrm>
            <a:off x="0" y="0"/>
            <a:ext cx="6096000" cy="6858000"/>
          </a:xfrm>
        </p:spPr>
      </p:pic>
      <p:pic>
        <p:nvPicPr>
          <p:cNvPr id="7" name="Pladsholder til billede 6">
            <a:extLst>
              <a:ext uri="{FF2B5EF4-FFF2-40B4-BE49-F238E27FC236}">
                <a16:creationId xmlns:a16="http://schemas.microsoft.com/office/drawing/2014/main" id="{367C7DBE-494E-216F-210C-F5EAC9686130}"/>
              </a:ext>
            </a:extLst>
          </p:cNvPr>
          <p:cNvPicPr>
            <a:picLocks noGrp="1" noChangeAspect="1"/>
          </p:cNvPicPr>
          <p:nvPr>
            <p:ph type="pic" idx="17"/>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184" r="-108"/>
          <a:stretch/>
        </p:blipFill>
        <p:spPr>
          <a:xfrm>
            <a:off x="5373758" y="0"/>
            <a:ext cx="6818242" cy="6858000"/>
          </a:xfrm>
          <a:effectLst>
            <a:outerShdw blurRad="50800" dist="38100" dir="10800000" algn="r" rotWithShape="0">
              <a:prstClr val="black">
                <a:alpha val="40000"/>
              </a:prstClr>
            </a:outerShdw>
          </a:effectLst>
        </p:spPr>
      </p:pic>
      <p:sp>
        <p:nvSpPr>
          <p:cNvPr id="2" name="Titel 4">
            <a:extLst>
              <a:ext uri="{FF2B5EF4-FFF2-40B4-BE49-F238E27FC236}">
                <a16:creationId xmlns:a16="http://schemas.microsoft.com/office/drawing/2014/main" id="{CA6E1AFF-C036-8967-5411-4B2D41A03EA1}"/>
              </a:ext>
            </a:extLst>
          </p:cNvPr>
          <p:cNvSpPr txBox="1">
            <a:spLocks/>
          </p:cNvSpPr>
          <p:nvPr/>
        </p:nvSpPr>
        <p:spPr>
          <a:xfrm>
            <a:off x="6360504" y="258091"/>
            <a:ext cx="4790096" cy="11770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chemeClr val="bg1"/>
                </a:solidFill>
                <a:latin typeface="Futura PT Heavy" panose="020B0502020204020303" pitchFamily="34" charset="77"/>
                <a:ea typeface="+mj-ea"/>
                <a:cs typeface="+mj-cs"/>
              </a:defRPr>
            </a:lvl1pPr>
          </a:lstStyle>
          <a:p>
            <a:r>
              <a:rPr lang="da-DK" sz="5400" dirty="0">
                <a:solidFill>
                  <a:srgbClr val="3C3C3B"/>
                </a:solidFill>
                <a:latin typeface="Futura PT Bold" panose="020B0902020204020203" pitchFamily="34" charset="0"/>
              </a:rPr>
              <a:t>Bed for </a:t>
            </a:r>
            <a:r>
              <a:rPr lang="da-DK" sz="5400" dirty="0">
                <a:solidFill>
                  <a:srgbClr val="E75620"/>
                </a:solidFill>
              </a:rPr>
              <a:t>Kina</a:t>
            </a:r>
          </a:p>
        </p:txBody>
      </p:sp>
      <p:pic>
        <p:nvPicPr>
          <p:cNvPr id="4" name="Grafik 3">
            <a:extLst>
              <a:ext uri="{FF2B5EF4-FFF2-40B4-BE49-F238E27FC236}">
                <a16:creationId xmlns:a16="http://schemas.microsoft.com/office/drawing/2014/main" id="{DD050244-407F-E0CA-E462-AAC7B33821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06014" y="-220052"/>
            <a:ext cx="3018180" cy="2133294"/>
          </a:xfrm>
          <a:prstGeom prst="rect">
            <a:avLst/>
          </a:prstGeom>
        </p:spPr>
      </p:pic>
      <p:sp>
        <p:nvSpPr>
          <p:cNvPr id="8" name="Tekstfelt 7">
            <a:extLst>
              <a:ext uri="{FF2B5EF4-FFF2-40B4-BE49-F238E27FC236}">
                <a16:creationId xmlns:a16="http://schemas.microsoft.com/office/drawing/2014/main" id="{7BB2F3F7-361F-A32B-E496-0E1C20751BEA}"/>
              </a:ext>
            </a:extLst>
          </p:cNvPr>
          <p:cNvSpPr txBox="1"/>
          <p:nvPr/>
        </p:nvSpPr>
        <p:spPr>
          <a:xfrm>
            <a:off x="6599922" y="2569739"/>
            <a:ext cx="5088156" cy="2246769"/>
          </a:xfrm>
          <a:prstGeom prst="rect">
            <a:avLst/>
          </a:prstGeom>
          <a:noFill/>
        </p:spPr>
        <p:txBody>
          <a:bodyPr wrap="square">
            <a:spAutoFit/>
          </a:bodyPr>
          <a:lstStyle/>
          <a:p>
            <a:r>
              <a:rPr lang="da-DK" sz="2800" dirty="0">
                <a:latin typeface="Proxima Nova Rg" panose="02000506030000020004" pitchFamily="50" charset="0"/>
              </a:rPr>
              <a:t>Bed for, at den nye generation af kinesiske kristne udrustes til møde den stigende forfølgelse fra det kommunistiske styre, så de står fast i stormen.</a:t>
            </a:r>
          </a:p>
        </p:txBody>
      </p:sp>
      <p:pic>
        <p:nvPicPr>
          <p:cNvPr id="3" name="Billede 2">
            <a:extLst>
              <a:ext uri="{FF2B5EF4-FFF2-40B4-BE49-F238E27FC236}">
                <a16:creationId xmlns:a16="http://schemas.microsoft.com/office/drawing/2014/main" id="{4B5233C2-DC10-FEC6-4EE1-67FFEE1A516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06604" y="5883624"/>
            <a:ext cx="4082791" cy="725334"/>
          </a:xfrm>
          <a:prstGeom prst="rect">
            <a:avLst/>
          </a:prstGeom>
        </p:spPr>
      </p:pic>
    </p:spTree>
    <p:extLst>
      <p:ext uri="{BB962C8B-B14F-4D97-AF65-F5344CB8AC3E}">
        <p14:creationId xmlns:p14="http://schemas.microsoft.com/office/powerpoint/2010/main" val="36289671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78039-C48C-467D-5D25-06CC15D3CEB7}"/>
            </a:ext>
          </a:extLst>
        </p:cNvPr>
        <p:cNvGrpSpPr/>
        <p:nvPr/>
      </p:nvGrpSpPr>
      <p:grpSpPr>
        <a:xfrm>
          <a:off x="0" y="0"/>
          <a:ext cx="0" cy="0"/>
          <a:chOff x="0" y="0"/>
          <a:chExt cx="0" cy="0"/>
        </a:xfrm>
      </p:grpSpPr>
      <p:pic>
        <p:nvPicPr>
          <p:cNvPr id="5" name="Pladsholder til billede 7" descr="Et billede, der indeholder person, tøj, indendørs, Ansigt&#10;&#10;Automatisk genereret beskrivelse">
            <a:extLst>
              <a:ext uri="{FF2B5EF4-FFF2-40B4-BE49-F238E27FC236}">
                <a16:creationId xmlns:a16="http://schemas.microsoft.com/office/drawing/2014/main" id="{09764F95-17CF-1BE1-EE6D-F73D10E007C9}"/>
              </a:ext>
            </a:extLst>
          </p:cNvPr>
          <p:cNvPicPr>
            <a:picLocks noGrp="1" noChangeAspect="1"/>
          </p:cNvPicPr>
          <p:nvPr>
            <p:ph type="pic" idx="14"/>
          </p:nvPr>
        </p:nvPicPr>
        <p:blipFill>
          <a:blip r:embed="rId3">
            <a:extLst>
              <a:ext uri="{28A0092B-C50C-407E-A947-70E740481C1C}">
                <a14:useLocalDpi xmlns:a14="http://schemas.microsoft.com/office/drawing/2010/main" val="0"/>
              </a:ext>
            </a:extLst>
          </a:blip>
          <a:srcRect l="25000" r="25000"/>
          <a:stretch>
            <a:fillRect/>
          </a:stretch>
        </p:blipFill>
        <p:spPr>
          <a:xfrm>
            <a:off x="0" y="0"/>
            <a:ext cx="6096000" cy="6858000"/>
          </a:xfrm>
        </p:spPr>
      </p:pic>
      <p:pic>
        <p:nvPicPr>
          <p:cNvPr id="7" name="Pladsholder til billede 6">
            <a:extLst>
              <a:ext uri="{FF2B5EF4-FFF2-40B4-BE49-F238E27FC236}">
                <a16:creationId xmlns:a16="http://schemas.microsoft.com/office/drawing/2014/main" id="{DB7D4736-A33B-DA83-81DF-461C44E26F03}"/>
              </a:ext>
            </a:extLst>
          </p:cNvPr>
          <p:cNvPicPr>
            <a:picLocks noGrp="1" noChangeAspect="1"/>
          </p:cNvPicPr>
          <p:nvPr>
            <p:ph type="pic" idx="17"/>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184" r="-108"/>
          <a:stretch/>
        </p:blipFill>
        <p:spPr>
          <a:xfrm>
            <a:off x="5373758" y="0"/>
            <a:ext cx="6818242" cy="6858000"/>
          </a:xfrm>
          <a:effectLst>
            <a:outerShdw blurRad="50800" dist="38100" dir="10800000" algn="r" rotWithShape="0">
              <a:prstClr val="black">
                <a:alpha val="40000"/>
              </a:prstClr>
            </a:outerShdw>
          </a:effectLst>
        </p:spPr>
      </p:pic>
      <p:sp>
        <p:nvSpPr>
          <p:cNvPr id="2" name="Titel 4">
            <a:extLst>
              <a:ext uri="{FF2B5EF4-FFF2-40B4-BE49-F238E27FC236}">
                <a16:creationId xmlns:a16="http://schemas.microsoft.com/office/drawing/2014/main" id="{2A503B5A-7599-007F-600B-D6D04F0BC411}"/>
              </a:ext>
            </a:extLst>
          </p:cNvPr>
          <p:cNvSpPr txBox="1">
            <a:spLocks/>
          </p:cNvSpPr>
          <p:nvPr/>
        </p:nvSpPr>
        <p:spPr>
          <a:xfrm>
            <a:off x="6360504" y="258091"/>
            <a:ext cx="4790096" cy="9828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chemeClr val="bg1"/>
                </a:solidFill>
                <a:latin typeface="Futura PT Heavy" panose="020B0502020204020303" pitchFamily="34" charset="77"/>
                <a:ea typeface="+mj-ea"/>
                <a:cs typeface="+mj-cs"/>
              </a:defRPr>
            </a:lvl1pPr>
          </a:lstStyle>
          <a:p>
            <a:r>
              <a:rPr lang="da-DK" sz="6600" dirty="0">
                <a:solidFill>
                  <a:srgbClr val="E75620"/>
                </a:solidFill>
              </a:rPr>
              <a:t>Støt</a:t>
            </a:r>
            <a:r>
              <a:rPr lang="da-DK" sz="6600" dirty="0">
                <a:solidFill>
                  <a:srgbClr val="3C3C3B"/>
                </a:solidFill>
                <a:latin typeface="Futura PT Bold" panose="020B0902020204020203" pitchFamily="34" charset="0"/>
              </a:rPr>
              <a:t> </a:t>
            </a:r>
            <a:endParaRPr lang="da-DK" sz="6600" dirty="0">
              <a:solidFill>
                <a:srgbClr val="E75620"/>
              </a:solidFill>
            </a:endParaRPr>
          </a:p>
        </p:txBody>
      </p:sp>
      <p:sp>
        <p:nvSpPr>
          <p:cNvPr id="8" name="Tekstfelt 7">
            <a:extLst>
              <a:ext uri="{FF2B5EF4-FFF2-40B4-BE49-F238E27FC236}">
                <a16:creationId xmlns:a16="http://schemas.microsoft.com/office/drawing/2014/main" id="{70F1322F-1952-E83F-20AF-2125B29BBA00}"/>
              </a:ext>
            </a:extLst>
          </p:cNvPr>
          <p:cNvSpPr txBox="1"/>
          <p:nvPr/>
        </p:nvSpPr>
        <p:spPr>
          <a:xfrm>
            <a:off x="6599922" y="1843950"/>
            <a:ext cx="5088156" cy="3170099"/>
          </a:xfrm>
          <a:prstGeom prst="rect">
            <a:avLst/>
          </a:prstGeom>
          <a:noFill/>
        </p:spPr>
        <p:txBody>
          <a:bodyPr wrap="square">
            <a:spAutoFit/>
          </a:bodyPr>
          <a:lstStyle/>
          <a:p>
            <a:pPr marL="457200" indent="-457200">
              <a:buFont typeface="Wingdings" panose="05000000000000000000" pitchFamily="2" charset="2"/>
              <a:buChar char="v"/>
            </a:pPr>
            <a:r>
              <a:rPr lang="da-DK" sz="2000" dirty="0">
                <a:solidFill>
                  <a:srgbClr val="4A4A4A"/>
                </a:solidFill>
                <a:latin typeface="Proxima Nova Rg" panose="02000506030000020004" pitchFamily="50" charset="0"/>
              </a:rPr>
              <a:t>For 175 kroner kan du give bibler til 5 kristne</a:t>
            </a:r>
          </a:p>
          <a:p>
            <a:endParaRPr lang="da-DK" sz="2000" dirty="0">
              <a:solidFill>
                <a:srgbClr val="4A4A4A"/>
              </a:solidFill>
              <a:latin typeface="Proxima Nova Rg" panose="02000506030000020004" pitchFamily="50" charset="0"/>
            </a:endParaRPr>
          </a:p>
          <a:p>
            <a:pPr marL="457200" indent="-457200">
              <a:buFont typeface="Wingdings" panose="05000000000000000000" pitchFamily="2" charset="2"/>
              <a:buChar char="v"/>
            </a:pPr>
            <a:r>
              <a:rPr lang="da-DK" sz="2000" dirty="0">
                <a:solidFill>
                  <a:srgbClr val="4A4A4A"/>
                </a:solidFill>
                <a:latin typeface="Proxima Nova Rg" panose="02000506030000020004" pitchFamily="50" charset="0"/>
              </a:rPr>
              <a:t>For 200 kroner kan du give undervisning i discipelskab til en hemmelig kristen</a:t>
            </a:r>
          </a:p>
          <a:p>
            <a:endParaRPr lang="da-DK" sz="2000" dirty="0">
              <a:solidFill>
                <a:srgbClr val="4A4A4A"/>
              </a:solidFill>
              <a:latin typeface="Proxima Nova Rg" panose="02000506030000020004" pitchFamily="50" charset="0"/>
            </a:endParaRPr>
          </a:p>
          <a:p>
            <a:pPr marL="457200" indent="-457200">
              <a:buFont typeface="Wingdings" panose="05000000000000000000" pitchFamily="2" charset="2"/>
              <a:buChar char="v"/>
            </a:pPr>
            <a:r>
              <a:rPr lang="da-DK" sz="2000" dirty="0">
                <a:solidFill>
                  <a:srgbClr val="4A4A4A"/>
                </a:solidFill>
                <a:latin typeface="Proxima Nova Rg" panose="02000506030000020004" pitchFamily="50" charset="0"/>
              </a:rPr>
              <a:t>For 450 kroner kan du undervise 3 kristne om farerne ved digital overvågning.</a:t>
            </a:r>
            <a:endParaRPr lang="da-DK" sz="2000" dirty="0">
              <a:latin typeface="Proxima Nova Rg" panose="02000506030000020004" pitchFamily="50" charset="0"/>
            </a:endParaRPr>
          </a:p>
        </p:txBody>
      </p:sp>
      <p:pic>
        <p:nvPicPr>
          <p:cNvPr id="3" name="Billede 2">
            <a:extLst>
              <a:ext uri="{FF2B5EF4-FFF2-40B4-BE49-F238E27FC236}">
                <a16:creationId xmlns:a16="http://schemas.microsoft.com/office/drawing/2014/main" id="{6B425C6E-D75A-4110-B283-2B20BB6FEC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6604" y="5883624"/>
            <a:ext cx="4082791" cy="725334"/>
          </a:xfrm>
          <a:prstGeom prst="rect">
            <a:avLst/>
          </a:prstGeom>
        </p:spPr>
      </p:pic>
      <p:pic>
        <p:nvPicPr>
          <p:cNvPr id="6" name="Grafik 12">
            <a:extLst>
              <a:ext uri="{FF2B5EF4-FFF2-40B4-BE49-F238E27FC236}">
                <a16:creationId xmlns:a16="http://schemas.microsoft.com/office/drawing/2014/main" id="{DC2CD6C3-9055-2110-3A6A-F1E49DBD0DE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525084" y="-317116"/>
            <a:ext cx="3018178" cy="2133293"/>
          </a:xfrm>
          <a:prstGeom prst="rect">
            <a:avLst/>
          </a:prstGeom>
        </p:spPr>
      </p:pic>
      <p:sp>
        <p:nvSpPr>
          <p:cNvPr id="12" name="Titel 4">
            <a:extLst>
              <a:ext uri="{FF2B5EF4-FFF2-40B4-BE49-F238E27FC236}">
                <a16:creationId xmlns:a16="http://schemas.microsoft.com/office/drawing/2014/main" id="{D983631A-FD36-3C0E-CA03-C02E331030DE}"/>
              </a:ext>
            </a:extLst>
          </p:cNvPr>
          <p:cNvSpPr txBox="1">
            <a:spLocks/>
          </p:cNvSpPr>
          <p:nvPr/>
        </p:nvSpPr>
        <p:spPr>
          <a:xfrm>
            <a:off x="6599922" y="5298181"/>
            <a:ext cx="5088156" cy="10627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chemeClr val="bg1"/>
                </a:solidFill>
                <a:latin typeface="Futura PT Heavy" panose="020B0502020204020303" pitchFamily="34" charset="77"/>
                <a:ea typeface="+mj-ea"/>
                <a:cs typeface="+mj-cs"/>
              </a:defRPr>
            </a:lvl1pPr>
          </a:lstStyle>
          <a:p>
            <a:r>
              <a:rPr lang="da-DK" sz="4400" dirty="0">
                <a:solidFill>
                  <a:srgbClr val="3C3C3B"/>
                </a:solidFill>
                <a:latin typeface="Futura PT Bold" panose="020B0902020204020203" pitchFamily="34" charset="0"/>
              </a:rPr>
              <a:t>MobilePay 307166 </a:t>
            </a:r>
            <a:endParaRPr lang="da-DK" sz="4400" dirty="0">
              <a:solidFill>
                <a:srgbClr val="E75620"/>
              </a:solidFill>
            </a:endParaRPr>
          </a:p>
        </p:txBody>
      </p:sp>
    </p:spTree>
    <p:extLst>
      <p:ext uri="{BB962C8B-B14F-4D97-AF65-F5344CB8AC3E}">
        <p14:creationId xmlns:p14="http://schemas.microsoft.com/office/powerpoint/2010/main" val="390718283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EEFD1-4B2D-05AA-6D69-77F7BB300D7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FDB91005-6F02-D21D-CF4E-019C6BBD8EA5}"/>
              </a:ext>
            </a:extLst>
          </p:cNvPr>
          <p:cNvSpPr>
            <a:spLocks noGrp="1"/>
          </p:cNvSpPr>
          <p:nvPr>
            <p:ph idx="1"/>
          </p:nvPr>
        </p:nvSpPr>
        <p:spPr/>
        <p:txBody>
          <a:bodyPr/>
          <a:lstStyle/>
          <a:p>
            <a:endParaRPr lang="da-DK"/>
          </a:p>
        </p:txBody>
      </p:sp>
      <p:pic>
        <p:nvPicPr>
          <p:cNvPr id="14" name="Billede 13" descr="Et billede, der indeholder tekst, skærmbillede, Font/skrifttype, logo&#10;&#10;Indhold genereret af kunstig intelligens kan være forkert.">
            <a:extLst>
              <a:ext uri="{FF2B5EF4-FFF2-40B4-BE49-F238E27FC236}">
                <a16:creationId xmlns:a16="http://schemas.microsoft.com/office/drawing/2014/main" id="{D36F0F15-0744-1BEF-005B-C906CF76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132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6CE16-7A7C-ACD4-0ACD-77C34A126379}"/>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04DCD30-828F-15C1-8C3A-B30E7AFF2049}"/>
              </a:ext>
            </a:extLst>
          </p:cNvPr>
          <p:cNvSpPr>
            <a:spLocks noGrp="1"/>
          </p:cNvSpPr>
          <p:nvPr>
            <p:ph idx="1"/>
          </p:nvPr>
        </p:nvSpPr>
        <p:spPr/>
        <p:txBody>
          <a:bodyPr/>
          <a:lstStyle/>
          <a:p>
            <a:endParaRPr lang="da-DK"/>
          </a:p>
        </p:txBody>
      </p:sp>
      <p:pic>
        <p:nvPicPr>
          <p:cNvPr id="16" name="Billede 15" descr="Et billede, der indeholder tekst, Font/skrifttype, skærmbillede, design&#10;&#10;Indhold genereret af kunstig intelligens kan være forkert.">
            <a:extLst>
              <a:ext uri="{FF2B5EF4-FFF2-40B4-BE49-F238E27FC236}">
                <a16:creationId xmlns:a16="http://schemas.microsoft.com/office/drawing/2014/main" id="{91F03FB0-FC64-C59A-3C8A-E1BE7DD27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653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0C9BD-91B8-F84B-E506-E1E92D9799D4}"/>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FA681760-4040-4232-9001-589ABEB358FE}"/>
              </a:ext>
            </a:extLst>
          </p:cNvPr>
          <p:cNvSpPr>
            <a:spLocks noGrp="1"/>
          </p:cNvSpPr>
          <p:nvPr>
            <p:ph type="subTitle" idx="1"/>
          </p:nvPr>
        </p:nvSpPr>
        <p:spPr/>
        <p:txBody>
          <a:bodyPr/>
          <a:lstStyle/>
          <a:p>
            <a:endParaRPr lang="da-DK"/>
          </a:p>
        </p:txBody>
      </p:sp>
      <p:pic>
        <p:nvPicPr>
          <p:cNvPr id="18" name="Billede 17" descr="Et billede, der indeholder tekst, visitkort, skærmbillede, Font/skrifttype&#10;&#10;Indhold genereret af kunstig intelligens kan være forkert.">
            <a:extLst>
              <a:ext uri="{FF2B5EF4-FFF2-40B4-BE49-F238E27FC236}">
                <a16:creationId xmlns:a16="http://schemas.microsoft.com/office/drawing/2014/main" id="{CE823DEB-B851-95CF-420E-10EC3B685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286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F3C87-00B5-B008-9AC6-EDA7B65C4E3E}"/>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A7C64388-4881-FD17-408B-8E6667B399F4}"/>
              </a:ext>
            </a:extLst>
          </p:cNvPr>
          <p:cNvSpPr>
            <a:spLocks noGrp="1"/>
          </p:cNvSpPr>
          <p:nvPr>
            <p:ph idx="1"/>
          </p:nvPr>
        </p:nvSpPr>
        <p:spPr/>
        <p:txBody>
          <a:bodyPr/>
          <a:lstStyle/>
          <a:p>
            <a:endParaRPr lang="da-DK"/>
          </a:p>
        </p:txBody>
      </p:sp>
      <p:pic>
        <p:nvPicPr>
          <p:cNvPr id="20" name="Billede 19" descr="Et billede, der indeholder tekst, skærmbillede, Font/skrifttype, design&#10;&#10;Indhold genereret af kunstig intelligens kan være forkert.">
            <a:extLst>
              <a:ext uri="{FF2B5EF4-FFF2-40B4-BE49-F238E27FC236}">
                <a16:creationId xmlns:a16="http://schemas.microsoft.com/office/drawing/2014/main" id="{5AFAEE35-F468-6143-0354-BD722E2F1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944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D401F-60D9-8914-7CFA-A6B9D406264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CBD68D7-01D5-E988-D705-DA0EACA7290C}"/>
              </a:ext>
            </a:extLst>
          </p:cNvPr>
          <p:cNvSpPr>
            <a:spLocks noGrp="1"/>
          </p:cNvSpPr>
          <p:nvPr>
            <p:ph idx="1"/>
          </p:nvPr>
        </p:nvSpPr>
        <p:spPr/>
        <p:txBody>
          <a:bodyPr/>
          <a:lstStyle/>
          <a:p>
            <a:endParaRPr lang="da-DK"/>
          </a:p>
        </p:txBody>
      </p:sp>
      <p:pic>
        <p:nvPicPr>
          <p:cNvPr id="22" name="Billede 21" descr="Et billede, der indeholder tekst, skærmbillede, Font/skrifttype, design&#10;&#10;Indhold genereret af kunstig intelligens kan være forkert.">
            <a:extLst>
              <a:ext uri="{FF2B5EF4-FFF2-40B4-BE49-F238E27FC236}">
                <a16:creationId xmlns:a16="http://schemas.microsoft.com/office/drawing/2014/main" id="{054D01D7-7B91-8EDA-0545-022D02F28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409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9D5010-1FEB-7E80-6607-D7C162F57969}"/>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C313060-E8AC-D2DC-4F11-329FF847568D}"/>
              </a:ext>
            </a:extLst>
          </p:cNvPr>
          <p:cNvSpPr>
            <a:spLocks noGrp="1"/>
          </p:cNvSpPr>
          <p:nvPr>
            <p:ph idx="1"/>
          </p:nvPr>
        </p:nvSpPr>
        <p:spPr/>
        <p:txBody>
          <a:bodyPr/>
          <a:lstStyle/>
          <a:p>
            <a:endParaRPr lang="da-DK"/>
          </a:p>
        </p:txBody>
      </p:sp>
      <p:pic>
        <p:nvPicPr>
          <p:cNvPr id="24" name="Billede 23" descr="Et billede, der indeholder tekst, skærmbillede, Font/skrifttype, design&#10;&#10;Indhold genereret af kunstig intelligens kan være forkert.">
            <a:extLst>
              <a:ext uri="{FF2B5EF4-FFF2-40B4-BE49-F238E27FC236}">
                <a16:creationId xmlns:a16="http://schemas.microsoft.com/office/drawing/2014/main" id="{4E159A41-E1EC-A8F1-6C1A-1D0D1D262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778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7C119-9DBA-8A54-2871-5078AAB6753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EF0776E1-7A25-C032-13C8-89007C9CDDEB}"/>
              </a:ext>
            </a:extLst>
          </p:cNvPr>
          <p:cNvSpPr>
            <a:spLocks noGrp="1"/>
          </p:cNvSpPr>
          <p:nvPr>
            <p:ph idx="1"/>
          </p:nvPr>
        </p:nvSpPr>
        <p:spPr/>
        <p:txBody>
          <a:bodyPr/>
          <a:lstStyle/>
          <a:p>
            <a:endParaRPr lang="da-DK"/>
          </a:p>
        </p:txBody>
      </p:sp>
      <p:pic>
        <p:nvPicPr>
          <p:cNvPr id="26" name="Billede 25" descr="Et billede, der indeholder tekst, skærmbillede, Font/skrifttype, design&#10;&#10;Indhold genereret af kunstig intelligens kan være forkert.">
            <a:extLst>
              <a:ext uri="{FF2B5EF4-FFF2-40B4-BE49-F238E27FC236}">
                <a16:creationId xmlns:a16="http://schemas.microsoft.com/office/drawing/2014/main" id="{363F979C-B65D-A0C6-CBA6-CD25AA0D9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103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3F8AD-B150-E7C5-8041-3093A369EE5B}"/>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2FD6309A-95FF-A042-A204-15662372D9AD}"/>
              </a:ext>
            </a:extLst>
          </p:cNvPr>
          <p:cNvSpPr>
            <a:spLocks noGrp="1"/>
          </p:cNvSpPr>
          <p:nvPr>
            <p:ph idx="1"/>
          </p:nvPr>
        </p:nvSpPr>
        <p:spPr/>
        <p:txBody>
          <a:bodyPr/>
          <a:lstStyle/>
          <a:p>
            <a:endParaRPr lang="da-DK"/>
          </a:p>
        </p:txBody>
      </p:sp>
      <p:pic>
        <p:nvPicPr>
          <p:cNvPr id="28" name="Billede 27" descr="Et billede, der indeholder tekst, skærmbillede, Font/skrifttype, design&#10;&#10;Indhold genereret af kunstig intelligens kan være forkert.">
            <a:extLst>
              <a:ext uri="{FF2B5EF4-FFF2-40B4-BE49-F238E27FC236}">
                <a16:creationId xmlns:a16="http://schemas.microsoft.com/office/drawing/2014/main" id="{68A705F1-9820-E224-F6B6-14E0DA353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5576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TotalTime>
  <Words>1517</Words>
  <Application>Microsoft Office PowerPoint</Application>
  <PresentationFormat>Widescreen</PresentationFormat>
  <Paragraphs>71</Paragraphs>
  <Slides>11</Slides>
  <Notes>3</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11</vt:i4>
      </vt:variant>
    </vt:vector>
  </HeadingPairs>
  <TitlesOfParts>
    <vt:vector size="20" baseType="lpstr">
      <vt:lpstr>Aptos</vt:lpstr>
      <vt:lpstr>Aptos Display</vt:lpstr>
      <vt:lpstr>Arial</vt:lpstr>
      <vt:lpstr>Futura PT Bold</vt:lpstr>
      <vt:lpstr>Futura PT Heavy</vt:lpstr>
      <vt:lpstr>Proxima Nova Rg</vt:lpstr>
      <vt:lpstr>Segoe UI</vt:lpstr>
      <vt:lpstr>Wingdings</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Grud</dc:creator>
  <cp:lastModifiedBy>Simon Grud</cp:lastModifiedBy>
  <cp:revision>3</cp:revision>
  <dcterms:created xsi:type="dcterms:W3CDTF">2025-08-19T12:38:58Z</dcterms:created>
  <dcterms:modified xsi:type="dcterms:W3CDTF">2025-08-20T07:33:28Z</dcterms:modified>
</cp:coreProperties>
</file>